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3B3B"/>
    <a:srgbClr val="D25353"/>
    <a:srgbClr val="EA7B7B"/>
    <a:srgbClr val="FFE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5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78" y="528"/>
      </p:cViewPr>
      <p:guideLst>
        <p:guide orient="horz" pos="2205"/>
        <p:guide pos="3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84615-BF1E-D527-9F87-941D68965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15548-E54D-7180-F377-33DB036AC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2866A-8BF6-D805-4609-16171A0D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4BD3F-5271-7A84-87A1-4FBDA8AE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87D11F-7638-321F-6393-439E90AA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70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5B0BC-806E-BA21-8C18-B7B0A2E4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B096D-249B-31D7-73CC-D6E9F0E53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5AEE0-2782-AE20-E66F-239E2C51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7D68D-2D49-FDDE-A535-21194D76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52CB7-65E2-9C1D-DA35-ED60C1DC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7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7E8429-B2CC-A704-255A-799FF0758F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9563C2-6D90-62EC-B19A-0B37AA8ED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3855F6-35FA-E8C7-1EA1-F6546367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D97BA-B568-6480-D56B-9230D2A5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E346C5-180D-6B07-0F93-EE376B9F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7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A8FEE-E54E-ADFA-52E0-C741BB9C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EF687-0E11-52FF-0C16-27C20282A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1EA9E0-6E78-18D0-8EE2-E30FF835A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910B7-2D59-95AD-2519-2C64871B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56FD1-2053-C242-BE78-99021B31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28396-2F0A-B013-28A2-FB502F2D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0B796A-03FF-6E6B-1302-E7BD85369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2A9EA-CC88-8ABD-9D11-0A0B54FD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C9156-01C8-5A3D-CBB2-E002D7B9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F1C72-D0C4-2585-AF17-FC5DB8C2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8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1482A-9233-E5A8-6798-50FAB66D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62FD0-7781-FD8D-D090-162D6FD88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5F26F2-949B-0463-C801-4F717B0D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0EE8C9-431B-08CC-5857-119320AF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F141FE-194E-EC50-632B-308BCF5D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666CC3-E0A0-6A56-DC5F-5EDAB73C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3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36CAE-9921-545B-F124-E1AC4E07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259EC6-802C-BECC-29A0-17E09ADAA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DB64A8-A658-9587-4706-2001A182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E88736-7AF1-9080-506C-F584AB929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7F701A-FB81-4CFB-8AF4-FA1C2BC48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B71221-451E-BA7D-3806-A0AA8C80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B68F7A-1CFC-DA1A-03B9-8745F307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E69A19-2E9A-D784-B4C2-B6C74EC0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6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C75E4-3657-4C0B-FBEB-45DE8D82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21B936-7CB6-D71A-995A-8F0E1B107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61A845-003A-F3F0-1B9A-6D2669B6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81D24-D96C-08FA-18C4-2BABFF52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4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F1BED9-AE5F-1E64-C933-278E4A3B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F69F45-7F76-B43A-B620-53F571A1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BF18CF-691C-BEA8-8573-CB596CE3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9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39899-B373-EE33-8DAE-7AFAD17E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B353D-0668-05FA-DCAD-F24CA134F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690FDE-59E3-393A-377F-D6AA3BEF1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B91DD4-60BB-78F3-1067-ABA01872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92848C-AB82-AAEB-E091-41B7A375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6C1C7-A6C7-764B-EF23-A1F06B3A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4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46DF4-EEAB-AAF2-D2EC-326F1C2B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427817-A04F-7AA9-CF99-F3EA4F9E3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4F007A-4A31-F8DE-1611-C2B4E7ACD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DD2F15-ED2C-9836-A334-5795A4B91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B94312-A3E2-BBED-9CAB-3E7C44D6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049BC-AD8A-C32F-8A84-B2DEDFCF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1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960DD-1281-37DC-26F3-F9D9713D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48EE52-BABF-947E-539B-57DA3CEE7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23C39-2856-8F8D-A6C0-4CD7F1163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1DAD4E-1F5F-45D8-9F11-44DFC8DFF7B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0CF0C-6B8B-5190-2AAB-26D95DEC3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0122B-6090-F609-7D2F-94562B62A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1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케치, 그림, 물고기, 지느러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102CAF-8688-5104-E4D0-DC19CE34C1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714" y="2372255"/>
            <a:ext cx="7062626" cy="4648817"/>
          </a:xfrm>
          <a:prstGeom prst="rect">
            <a:avLst/>
          </a:prstGeom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19F64D-7ED9-0176-8D7B-703FD28C446F}"/>
              </a:ext>
            </a:extLst>
          </p:cNvPr>
          <p:cNvSpPr/>
          <p:nvPr/>
        </p:nvSpPr>
        <p:spPr>
          <a:xfrm>
            <a:off x="3089852" y="-572577"/>
            <a:ext cx="548640" cy="372555"/>
          </a:xfrm>
          <a:prstGeom prst="rect">
            <a:avLst/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95251E-B364-8C3B-F8C5-256961200056}"/>
              </a:ext>
            </a:extLst>
          </p:cNvPr>
          <p:cNvSpPr/>
          <p:nvPr/>
        </p:nvSpPr>
        <p:spPr>
          <a:xfrm>
            <a:off x="3912812" y="-811727"/>
            <a:ext cx="548640" cy="630936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9EB57E-F9EE-31F3-3D2C-05A56C8605BC}"/>
              </a:ext>
            </a:extLst>
          </p:cNvPr>
          <p:cNvSpPr/>
          <p:nvPr/>
        </p:nvSpPr>
        <p:spPr>
          <a:xfrm>
            <a:off x="4909918" y="-802150"/>
            <a:ext cx="548640" cy="630936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7FC79F-7229-25CD-1FB8-55F88435E1DA}"/>
              </a:ext>
            </a:extLst>
          </p:cNvPr>
          <p:cNvSpPr/>
          <p:nvPr/>
        </p:nvSpPr>
        <p:spPr>
          <a:xfrm>
            <a:off x="5907024" y="-798895"/>
            <a:ext cx="548640" cy="630936"/>
          </a:xfrm>
          <a:prstGeom prst="rect">
            <a:avLst/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4BF20F-A768-507F-2F31-ADAE2CB17045}"/>
              </a:ext>
            </a:extLst>
          </p:cNvPr>
          <p:cNvSpPr/>
          <p:nvPr/>
        </p:nvSpPr>
        <p:spPr>
          <a:xfrm flipV="1">
            <a:off x="0" y="6596597"/>
            <a:ext cx="11228832" cy="86868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9C926A-B76E-28D9-84D1-86EA720DAB3B}"/>
              </a:ext>
            </a:extLst>
          </p:cNvPr>
          <p:cNvSpPr/>
          <p:nvPr/>
        </p:nvSpPr>
        <p:spPr>
          <a:xfrm>
            <a:off x="0" y="6741237"/>
            <a:ext cx="11814048" cy="116763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D7F263-E039-243A-0FE3-5C64926B3713}"/>
              </a:ext>
            </a:extLst>
          </p:cNvPr>
          <p:cNvSpPr/>
          <p:nvPr/>
        </p:nvSpPr>
        <p:spPr>
          <a:xfrm>
            <a:off x="0" y="144245"/>
            <a:ext cx="7739458" cy="2957522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24DF9F-8167-E31D-ED64-F78C8B599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3508" y="-200022"/>
            <a:ext cx="9144000" cy="23876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Part 1. </a:t>
            </a:r>
            <a:r>
              <a:rPr lang="ko-KR" altLang="en-US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퍼셉트론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0EB9D6-C236-16F1-C7F3-CE27C31F2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86820" y="623125"/>
            <a:ext cx="9144000" cy="165576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밑바닥부터 시작하는 딥러닝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A8D96A-3651-5EE1-FEFE-DE8CAE69138B}"/>
              </a:ext>
            </a:extLst>
          </p:cNvPr>
          <p:cNvSpPr/>
          <p:nvPr/>
        </p:nvSpPr>
        <p:spPr>
          <a:xfrm flipV="1">
            <a:off x="-9554" y="252370"/>
            <a:ext cx="7739458" cy="45719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297C6A-483E-A53C-8792-E40A3BBA70A9}"/>
              </a:ext>
            </a:extLst>
          </p:cNvPr>
          <p:cNvSpPr/>
          <p:nvPr/>
        </p:nvSpPr>
        <p:spPr>
          <a:xfrm flipV="1">
            <a:off x="-9554" y="2952174"/>
            <a:ext cx="7739458" cy="45719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814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8E8FAA-829A-C36F-5925-B88D4EA32226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D2FA-4FA5-E700-A826-AE91ABD33614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코드로 구현해보자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(Python)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10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04EA16-07DF-B0F4-6BEB-FA948433E848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1BAC7-A8EA-12BE-6B99-F598AD184E4A}"/>
              </a:ext>
            </a:extLst>
          </p:cNvPr>
          <p:cNvSpPr txBox="1"/>
          <p:nvPr/>
        </p:nvSpPr>
        <p:spPr>
          <a:xfrm>
            <a:off x="162130" y="180642"/>
            <a:ext cx="106460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활동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AND 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게이트의 시각화</a:t>
            </a:r>
            <a:endParaRPr lang="en-US" altLang="ko-KR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974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ADFAC-770E-D28B-78F5-44D131D0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63379DA-99B0-0774-18E0-D5732A8A48A8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34E1DF-0A6A-83DA-479D-74D5B493B10C}"/>
              </a:ext>
            </a:extLst>
          </p:cNvPr>
          <p:cNvSpPr txBox="1"/>
          <p:nvPr/>
        </p:nvSpPr>
        <p:spPr>
          <a:xfrm>
            <a:off x="162130" y="180642"/>
            <a:ext cx="106460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활동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NAND 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게이트의 시각화</a:t>
            </a:r>
            <a:endParaRPr lang="en-US" altLang="ko-KR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35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4C234-032E-D158-6E0C-46EC76E23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13FBE59-88CA-140C-A8E8-00B800CF2E90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C2B10-D6B0-228A-6BDC-045EB83B5F89}"/>
              </a:ext>
            </a:extLst>
          </p:cNvPr>
          <p:cNvSpPr txBox="1"/>
          <p:nvPr/>
        </p:nvSpPr>
        <p:spPr>
          <a:xfrm>
            <a:off x="162130" y="180642"/>
            <a:ext cx="106460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활동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OR 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게이트의 시각화</a:t>
            </a:r>
            <a:endParaRPr lang="en-US" altLang="ko-KR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65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1145F-2CC8-7C0B-C75D-C772114C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FE7A033-7158-9BF2-95C3-47D5700B155A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98AEF-CD1A-7A7B-CE5E-4BC1EF871FCC}"/>
              </a:ext>
            </a:extLst>
          </p:cNvPr>
          <p:cNvSpPr txBox="1"/>
          <p:nvPr/>
        </p:nvSpPr>
        <p:spPr>
          <a:xfrm>
            <a:off x="162130" y="180642"/>
            <a:ext cx="106460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활동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XOR 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게이트의 시각화</a:t>
            </a:r>
            <a:endParaRPr lang="en-US" altLang="ko-KR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881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327AA-C1B9-0B8F-BE2A-20924EAEE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654BD1B-7F4A-88BF-DB29-3C1548147BAD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828B7-7367-78B1-CCCB-F37AB390CBE0}"/>
              </a:ext>
            </a:extLst>
          </p:cNvPr>
          <p:cNvSpPr txBox="1"/>
          <p:nvPr/>
        </p:nvSpPr>
        <p:spPr>
          <a:xfrm>
            <a:off x="162130" y="180642"/>
            <a:ext cx="106460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왜 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XOR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은 안 되나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  <a:p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05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CC7DE2-30B2-E67C-63CD-A31185EED303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53A9A-F560-99AD-8E4E-56B6AB735C30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퍼셉트론의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한계</a:t>
            </a:r>
          </a:p>
        </p:txBody>
      </p:sp>
    </p:spTree>
    <p:extLst>
      <p:ext uri="{BB962C8B-B14F-4D97-AF65-F5344CB8AC3E}">
        <p14:creationId xmlns:p14="http://schemas.microsoft.com/office/powerpoint/2010/main" val="673658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4427CD-6DFE-E835-5BA7-4F0B460702E1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19A21-5FF2-9710-22B3-D564D54B498A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활동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층을 쌓아보자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58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6A102-04C2-E0F1-721E-75BC87FFD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9C74C1-71FB-86C5-A115-81C95FB2C3DC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7221-AED3-3B60-7483-E5DBC92A6893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코드로 구현해보자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(Python)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73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D973533-7664-5637-AFE1-D893FC4A3F41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11DC-CBC1-8B1E-8042-B5D9210EE05F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Part 1 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정리</a:t>
            </a:r>
          </a:p>
        </p:txBody>
      </p:sp>
    </p:spTree>
    <p:extLst>
      <p:ext uri="{BB962C8B-B14F-4D97-AF65-F5344CB8AC3E}">
        <p14:creationId xmlns:p14="http://schemas.microsoft.com/office/powerpoint/2010/main" val="176458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07E5E1-8390-1B49-009B-71D427F33CBF}"/>
              </a:ext>
            </a:extLst>
          </p:cNvPr>
          <p:cNvSpPr/>
          <p:nvPr/>
        </p:nvSpPr>
        <p:spPr>
          <a:xfrm>
            <a:off x="3089852" y="-572577"/>
            <a:ext cx="548640" cy="372555"/>
          </a:xfrm>
          <a:prstGeom prst="rect">
            <a:avLst/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B4E049-141F-A119-F640-16DD6D5C87A9}"/>
              </a:ext>
            </a:extLst>
          </p:cNvPr>
          <p:cNvSpPr/>
          <p:nvPr/>
        </p:nvSpPr>
        <p:spPr>
          <a:xfrm>
            <a:off x="3912812" y="-811727"/>
            <a:ext cx="548640" cy="630936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40B4B9-0AF3-1CE9-6F32-90B41C655E7F}"/>
              </a:ext>
            </a:extLst>
          </p:cNvPr>
          <p:cNvSpPr/>
          <p:nvPr/>
        </p:nvSpPr>
        <p:spPr>
          <a:xfrm>
            <a:off x="4909918" y="-802150"/>
            <a:ext cx="548640" cy="630936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CBEFBE-69C7-AD2C-471D-ED2CEB984021}"/>
              </a:ext>
            </a:extLst>
          </p:cNvPr>
          <p:cNvSpPr/>
          <p:nvPr/>
        </p:nvSpPr>
        <p:spPr>
          <a:xfrm>
            <a:off x="5907024" y="-798895"/>
            <a:ext cx="548640" cy="630936"/>
          </a:xfrm>
          <a:prstGeom prst="rect">
            <a:avLst/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8C287-2E6A-167F-B70A-304CCB52E3BD}"/>
              </a:ext>
            </a:extLst>
          </p:cNvPr>
          <p:cNvSpPr txBox="1"/>
          <p:nvPr/>
        </p:nvSpPr>
        <p:spPr>
          <a:xfrm>
            <a:off x="582755" y="2906610"/>
            <a:ext cx="1958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A8CC2-9901-8454-49A8-994CE809B2EA}"/>
              </a:ext>
            </a:extLst>
          </p:cNvPr>
          <p:cNvSpPr txBox="1"/>
          <p:nvPr/>
        </p:nvSpPr>
        <p:spPr>
          <a:xfrm>
            <a:off x="2815531" y="12326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01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1FBE6D-6657-FBA3-C298-883BB5BB46E2}"/>
              </a:ext>
            </a:extLst>
          </p:cNvPr>
          <p:cNvSpPr/>
          <p:nvPr/>
        </p:nvSpPr>
        <p:spPr>
          <a:xfrm>
            <a:off x="3638492" y="1448541"/>
            <a:ext cx="3384100" cy="45719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667E6-D006-3BBB-1065-2550020A7DF9}"/>
              </a:ext>
            </a:extLst>
          </p:cNvPr>
          <p:cNvSpPr txBox="1"/>
          <p:nvPr/>
        </p:nvSpPr>
        <p:spPr>
          <a:xfrm>
            <a:off x="7151544" y="1178565"/>
            <a:ext cx="22220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퍼셉트론이란</a:t>
            </a:r>
            <a:r>
              <a:rPr lang="en-US" altLang="ko-KR" sz="3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E285D6-B423-0AC4-4219-C5ACF7F05DD7}"/>
              </a:ext>
            </a:extLst>
          </p:cNvPr>
          <p:cNvSpPr txBox="1"/>
          <p:nvPr/>
        </p:nvSpPr>
        <p:spPr>
          <a:xfrm>
            <a:off x="2815531" y="205561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9DB883-C30A-4751-3D5C-421CB873ED8E}"/>
              </a:ext>
            </a:extLst>
          </p:cNvPr>
          <p:cNvSpPr/>
          <p:nvPr/>
        </p:nvSpPr>
        <p:spPr>
          <a:xfrm>
            <a:off x="3638492" y="2271501"/>
            <a:ext cx="3384100" cy="45719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F961F-1534-B86F-4B60-F3ED42A8AB06}"/>
              </a:ext>
            </a:extLst>
          </p:cNvPr>
          <p:cNvSpPr txBox="1"/>
          <p:nvPr/>
        </p:nvSpPr>
        <p:spPr>
          <a:xfrm>
            <a:off x="7151544" y="2001525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가중치와 편향</a:t>
            </a:r>
            <a:endParaRPr lang="ko-KR" altLang="en-US" sz="3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8E2AD6-19DB-D029-1F3D-0C9EC6526EDF}"/>
              </a:ext>
            </a:extLst>
          </p:cNvPr>
          <p:cNvSpPr txBox="1"/>
          <p:nvPr/>
        </p:nvSpPr>
        <p:spPr>
          <a:xfrm>
            <a:off x="2815531" y="2975499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C07497-765A-20E9-75EF-95CEB9B1912E}"/>
              </a:ext>
            </a:extLst>
          </p:cNvPr>
          <p:cNvSpPr/>
          <p:nvPr/>
        </p:nvSpPr>
        <p:spPr>
          <a:xfrm>
            <a:off x="3638492" y="3191390"/>
            <a:ext cx="3384100" cy="45719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F10286-4DE0-9795-CD59-3949051A7E74}"/>
              </a:ext>
            </a:extLst>
          </p:cNvPr>
          <p:cNvSpPr txBox="1"/>
          <p:nvPr/>
        </p:nvSpPr>
        <p:spPr>
          <a:xfrm>
            <a:off x="7151544" y="2921414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EA7B7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활동</a:t>
            </a:r>
            <a:r>
              <a:rPr lang="en-US" altLang="ko-KR" sz="2800" dirty="0">
                <a:solidFill>
                  <a:srgbClr val="EA7B7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선형 분리</a:t>
            </a:r>
            <a:endParaRPr lang="ko-KR" altLang="en-US" sz="3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D83D3-3E81-59AD-5B55-520282FEA464}"/>
              </a:ext>
            </a:extLst>
          </p:cNvPr>
          <p:cNvSpPr txBox="1"/>
          <p:nvPr/>
        </p:nvSpPr>
        <p:spPr>
          <a:xfrm>
            <a:off x="2815531" y="3872103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04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2807DC-7890-8D27-5A54-1F0DCAB5C662}"/>
              </a:ext>
            </a:extLst>
          </p:cNvPr>
          <p:cNvSpPr/>
          <p:nvPr/>
        </p:nvSpPr>
        <p:spPr>
          <a:xfrm>
            <a:off x="3638492" y="4087994"/>
            <a:ext cx="3384100" cy="45719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839FDD-196F-376F-2020-F0658914BC00}"/>
              </a:ext>
            </a:extLst>
          </p:cNvPr>
          <p:cNvSpPr txBox="1"/>
          <p:nvPr/>
        </p:nvSpPr>
        <p:spPr>
          <a:xfrm>
            <a:off x="7151544" y="3818018"/>
            <a:ext cx="274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XOR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문제의 한계</a:t>
            </a:r>
            <a:endParaRPr lang="ko-KR" altLang="en-US" sz="3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66136D-E66F-48D9-C26E-A0994DC304DC}"/>
              </a:ext>
            </a:extLst>
          </p:cNvPr>
          <p:cNvSpPr txBox="1"/>
          <p:nvPr/>
        </p:nvSpPr>
        <p:spPr>
          <a:xfrm>
            <a:off x="2815531" y="4732688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63DB80-ABD2-27E5-6EE5-A0EAB67AF40F}"/>
              </a:ext>
            </a:extLst>
          </p:cNvPr>
          <p:cNvSpPr/>
          <p:nvPr/>
        </p:nvSpPr>
        <p:spPr>
          <a:xfrm>
            <a:off x="3638492" y="4948579"/>
            <a:ext cx="3384100" cy="45719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5EA91F-E56F-B15C-B7A5-B9A471908699}"/>
              </a:ext>
            </a:extLst>
          </p:cNvPr>
          <p:cNvSpPr txBox="1"/>
          <p:nvPr/>
        </p:nvSpPr>
        <p:spPr>
          <a:xfrm>
            <a:off x="7151544" y="4678603"/>
            <a:ext cx="5001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EA7B7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활동</a:t>
            </a:r>
            <a:r>
              <a:rPr lang="en-US" altLang="ko-KR" sz="2800" dirty="0">
                <a:solidFill>
                  <a:srgbClr val="EA7B7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다층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퍼셉트론으로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해결하기</a:t>
            </a:r>
            <a:endParaRPr lang="ko-KR" altLang="en-US" sz="3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362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448AD1-E7CA-7A85-3EBF-D722C39C02E7}"/>
              </a:ext>
            </a:extLst>
          </p:cNvPr>
          <p:cNvSpPr/>
          <p:nvPr/>
        </p:nvSpPr>
        <p:spPr>
          <a:xfrm flipV="1">
            <a:off x="7260335" y="2487168"/>
            <a:ext cx="4718305" cy="2526112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D4356D-6C32-0CA9-8411-B26B141868FF}"/>
              </a:ext>
            </a:extLst>
          </p:cNvPr>
          <p:cNvSpPr/>
          <p:nvPr/>
        </p:nvSpPr>
        <p:spPr>
          <a:xfrm flipV="1">
            <a:off x="3089852" y="-572577"/>
            <a:ext cx="548640" cy="372556"/>
          </a:xfrm>
          <a:prstGeom prst="rect">
            <a:avLst/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102FF3-7F67-4D50-1F65-EEE8BAA602E0}"/>
              </a:ext>
            </a:extLst>
          </p:cNvPr>
          <p:cNvSpPr/>
          <p:nvPr/>
        </p:nvSpPr>
        <p:spPr>
          <a:xfrm>
            <a:off x="3912812" y="-811727"/>
            <a:ext cx="548640" cy="630936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3C4E3C-98BF-01FA-8743-C1FE6E0D41DC}"/>
              </a:ext>
            </a:extLst>
          </p:cNvPr>
          <p:cNvSpPr/>
          <p:nvPr/>
        </p:nvSpPr>
        <p:spPr>
          <a:xfrm>
            <a:off x="4909918" y="-802150"/>
            <a:ext cx="548640" cy="630936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94F0FE-2C75-DE95-7BE2-5282E0A27C17}"/>
              </a:ext>
            </a:extLst>
          </p:cNvPr>
          <p:cNvSpPr/>
          <p:nvPr/>
        </p:nvSpPr>
        <p:spPr>
          <a:xfrm>
            <a:off x="5907024" y="-798895"/>
            <a:ext cx="548640" cy="630936"/>
          </a:xfrm>
          <a:prstGeom prst="rect">
            <a:avLst/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DDF5BD-EB81-27D1-5BB2-924FA2753708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90A05-9C1C-6D95-15C2-568445937C26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도입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5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퍼셉트론은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어디서 왔나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AutoShape 2" descr=" 이미지">
            <a:extLst>
              <a:ext uri="{FF2B5EF4-FFF2-40B4-BE49-F238E27FC236}">
                <a16:creationId xmlns:a16="http://schemas.microsoft.com/office/drawing/2014/main" id="{8692771B-EA66-78A6-F07E-F3D441BBB9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 descr="텍스트, 스크린샷, 도표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A71E27-0CB5-DC2E-E656-1ABB1224F2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2"/>
          <a:stretch>
            <a:fillRect/>
          </a:stretch>
        </p:blipFill>
        <p:spPr>
          <a:xfrm>
            <a:off x="0" y="1907238"/>
            <a:ext cx="7260335" cy="3553769"/>
          </a:xfrm>
          <a:prstGeom prst="rect">
            <a:avLst/>
          </a:prstGeom>
          <a:ln w="53975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2C0B72-2C9B-0DBB-AE86-4CFE0C7D68B8}"/>
              </a:ext>
            </a:extLst>
          </p:cNvPr>
          <p:cNvSpPr txBox="1"/>
          <p:nvPr/>
        </p:nvSpPr>
        <p:spPr>
          <a:xfrm>
            <a:off x="1212828" y="546100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인간 신경세포의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66A8ED-4AC2-DD60-F327-0344558244F9}"/>
              </a:ext>
            </a:extLst>
          </p:cNvPr>
          <p:cNvSpPr txBox="1"/>
          <p:nvPr/>
        </p:nvSpPr>
        <p:spPr>
          <a:xfrm>
            <a:off x="7484787" y="2966109"/>
            <a:ext cx="43475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인간의 뇌에 있는 수없이 많은 신경세포들은 이웃한 신경세포에 자극을 전달하는 구조를 가지고 있음</a:t>
            </a:r>
            <a:r>
              <a:rPr lang="en-US" altLang="ko-KR" sz="2200" b="1" dirty="0"/>
              <a:t>.</a:t>
            </a:r>
            <a:r>
              <a:rPr lang="ko-KR" altLang="en-US" sz="2200" b="1" dirty="0"/>
              <a:t> 이 과정을 통해 기억이 형성되고 사고를 하게 됨</a:t>
            </a:r>
            <a:r>
              <a:rPr lang="en-US" altLang="ko-KR" sz="2200" b="1" dirty="0"/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6BE57C9-9BEB-718F-C71F-A4B16CA73AAF}"/>
              </a:ext>
            </a:extLst>
          </p:cNvPr>
          <p:cNvSpPr/>
          <p:nvPr/>
        </p:nvSpPr>
        <p:spPr>
          <a:xfrm>
            <a:off x="7484786" y="2102413"/>
            <a:ext cx="2738205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신경 세포의 원리</a:t>
            </a:r>
          </a:p>
        </p:txBody>
      </p:sp>
    </p:spTree>
    <p:extLst>
      <p:ext uri="{BB962C8B-B14F-4D97-AF65-F5344CB8AC3E}">
        <p14:creationId xmlns:p14="http://schemas.microsoft.com/office/powerpoint/2010/main" val="14491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림, 아동 미술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248F72-0056-0248-8E9B-C23DC826C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0" y="1378219"/>
            <a:ext cx="7389939" cy="40308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5BC245-712C-268D-850F-B8AD5A963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72422">
            <a:off x="1495514" y="2511796"/>
            <a:ext cx="1960897" cy="1960897"/>
          </a:xfrm>
          <a:prstGeom prst="rect">
            <a:avLst/>
          </a:prstGeom>
        </p:spPr>
      </p:pic>
      <p:pic>
        <p:nvPicPr>
          <p:cNvPr id="10" name="그림 9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7898B9-7237-8C9C-53E5-65377D153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829385"/>
            <a:ext cx="1342106" cy="1342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FAC6AF-E9E9-3060-8A48-11529B22B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06264">
            <a:off x="2150674" y="4322494"/>
            <a:ext cx="1960897" cy="1960897"/>
          </a:xfrm>
          <a:prstGeom prst="rect">
            <a:avLst/>
          </a:prstGeom>
        </p:spPr>
      </p:pic>
      <p:pic>
        <p:nvPicPr>
          <p:cNvPr id="12" name="그림 11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73776F-F990-CB96-81D1-C1DA09350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8" y="5274660"/>
            <a:ext cx="1342106" cy="1342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255D11-ED51-3BED-2CED-1100FEE7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0663">
            <a:off x="2291250" y="768229"/>
            <a:ext cx="1960897" cy="1960897"/>
          </a:xfrm>
          <a:prstGeom prst="rect">
            <a:avLst/>
          </a:prstGeom>
        </p:spPr>
      </p:pic>
      <p:pic>
        <p:nvPicPr>
          <p:cNvPr id="16" name="그림 15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186E79-9DD8-311F-3790-43C99D12D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">
            <a:off x="1306651" y="707166"/>
            <a:ext cx="1342106" cy="134210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B5D2B4-848F-01B0-6B47-25A9FBB3B518}"/>
              </a:ext>
            </a:extLst>
          </p:cNvPr>
          <p:cNvSpPr/>
          <p:nvPr/>
        </p:nvSpPr>
        <p:spPr>
          <a:xfrm flipV="1">
            <a:off x="7223759" y="5274660"/>
            <a:ext cx="4718305" cy="1149254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34E35-D991-BB69-9D17-5CFD6B45616F}"/>
              </a:ext>
            </a:extLst>
          </p:cNvPr>
          <p:cNvSpPr txBox="1"/>
          <p:nvPr/>
        </p:nvSpPr>
        <p:spPr>
          <a:xfrm>
            <a:off x="7409136" y="5560992"/>
            <a:ext cx="4347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뉴런에 외부 자극이 입력으로 들어온다</a:t>
            </a:r>
            <a:r>
              <a:rPr lang="en-US" altLang="ko-KR" sz="2200" b="1" dirty="0"/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79EAAB-F120-0987-6009-13F5C3F7DDF0}"/>
              </a:ext>
            </a:extLst>
          </p:cNvPr>
          <p:cNvSpPr/>
          <p:nvPr/>
        </p:nvSpPr>
        <p:spPr>
          <a:xfrm>
            <a:off x="6980617" y="4973051"/>
            <a:ext cx="671662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576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C483E-4AD6-3CB1-8F7C-A9A6E493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CADC74-FEF1-E926-AB8F-4E144ED56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0" y="1225169"/>
            <a:ext cx="7389939" cy="3898687"/>
          </a:xfrm>
          <a:prstGeom prst="rect">
            <a:avLst/>
          </a:prstGeom>
        </p:spPr>
      </p:pic>
      <p:pic>
        <p:nvPicPr>
          <p:cNvPr id="5" name="그림 4" descr="그림, 아동 미술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4A4F0C-1A08-5A6B-925F-94E088D62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9" y="1225168"/>
            <a:ext cx="7389939" cy="389868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D44032-2ECB-CD6E-1333-4712C9401B36}"/>
              </a:ext>
            </a:extLst>
          </p:cNvPr>
          <p:cNvSpPr/>
          <p:nvPr/>
        </p:nvSpPr>
        <p:spPr>
          <a:xfrm flipV="1">
            <a:off x="7223759" y="5274660"/>
            <a:ext cx="4718305" cy="1149254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CDDB5-8E08-ADC4-C30B-42CB177B9924}"/>
              </a:ext>
            </a:extLst>
          </p:cNvPr>
          <p:cNvSpPr txBox="1"/>
          <p:nvPr/>
        </p:nvSpPr>
        <p:spPr>
          <a:xfrm>
            <a:off x="7409136" y="5560992"/>
            <a:ext cx="4347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외부 자극의 합의 크기를 세포체에서 판단한다</a:t>
            </a:r>
            <a:r>
              <a:rPr lang="en-US" altLang="ko-KR" sz="2200" b="1" dirty="0"/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2E36C8-1348-32F1-0BFA-3E03B6B06AD7}"/>
              </a:ext>
            </a:extLst>
          </p:cNvPr>
          <p:cNvSpPr/>
          <p:nvPr/>
        </p:nvSpPr>
        <p:spPr>
          <a:xfrm>
            <a:off x="6980617" y="4973051"/>
            <a:ext cx="671662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pic>
        <p:nvPicPr>
          <p:cNvPr id="7" name="그림 6" descr="폰트, 텍스트, 그래픽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B3BD43-4868-FDB8-A3D0-4315460C27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8F6"/>
              </a:clrFrom>
              <a:clrTo>
                <a:srgbClr val="F9F8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11" y="4982862"/>
            <a:ext cx="2533611" cy="19256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FDA744-311B-DC90-7E81-9B60497F5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5040">
            <a:off x="1444853" y="3094495"/>
            <a:ext cx="2862715" cy="2320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82D805-2182-9FC5-B6DE-946265B35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96688">
            <a:off x="7294160" y="817143"/>
            <a:ext cx="1878896" cy="1878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ABCE6A-C50F-9164-6D4C-24095D164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10439">
            <a:off x="7369742" y="2304505"/>
            <a:ext cx="1878896" cy="1878896"/>
          </a:xfrm>
          <a:prstGeom prst="rect">
            <a:avLst/>
          </a:prstGeom>
        </p:spPr>
      </p:pic>
      <p:pic>
        <p:nvPicPr>
          <p:cNvPr id="15" name="그림 14" descr="폰트, 그래픽, 타이포그래피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F26678-DC7D-E1FE-24B6-8A123B6CB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75" y="632261"/>
            <a:ext cx="1534360" cy="1534360"/>
          </a:xfrm>
          <a:prstGeom prst="rect">
            <a:avLst/>
          </a:prstGeom>
        </p:spPr>
      </p:pic>
      <p:pic>
        <p:nvPicPr>
          <p:cNvPr id="17" name="그림 16" descr="폰트, 그래픽, 타이포그래피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C49124-6DE1-B390-070C-18A862C9D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75" y="2880921"/>
            <a:ext cx="1534360" cy="153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81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림, 아동 미술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D5EBDB-65E0-4179-4B59-FCF5225C1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3097">
            <a:off x="5366279" y="2501942"/>
            <a:ext cx="4572000" cy="2493818"/>
          </a:xfrm>
          <a:prstGeom prst="rect">
            <a:avLst/>
          </a:prstGeom>
        </p:spPr>
      </p:pic>
      <p:pic>
        <p:nvPicPr>
          <p:cNvPr id="7" name="그림 6" descr="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D2D419-39E9-7267-6177-8D36573B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20" y="1566808"/>
            <a:ext cx="4263081" cy="2325316"/>
          </a:xfrm>
          <a:prstGeom prst="rect">
            <a:avLst/>
          </a:prstGeom>
        </p:spPr>
      </p:pic>
      <p:pic>
        <p:nvPicPr>
          <p:cNvPr id="9" name="그림 8" descr="그림, 아동 미술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2800D7-7802-11A4-A716-D63F5DAD4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225" y="-154336"/>
            <a:ext cx="4572000" cy="2493818"/>
          </a:xfrm>
          <a:prstGeom prst="rect">
            <a:avLst/>
          </a:prstGeom>
        </p:spPr>
      </p:pic>
      <p:pic>
        <p:nvPicPr>
          <p:cNvPr id="12" name="그림 11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7F5E3E-223E-8A6C-34E1-B1409DC1A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8" y="194974"/>
            <a:ext cx="1222693" cy="1222693"/>
          </a:xfrm>
          <a:prstGeom prst="rect">
            <a:avLst/>
          </a:prstGeom>
        </p:spPr>
      </p:pic>
      <p:pic>
        <p:nvPicPr>
          <p:cNvPr id="13" name="그림 12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3F4205-09C4-CAA0-EE57-F171226EF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64" y="3038644"/>
            <a:ext cx="1222693" cy="12226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A93C5F-51E5-BFA5-0AE0-14A59EF82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2798">
            <a:off x="4309214" y="2390646"/>
            <a:ext cx="1952029" cy="19520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D89B82-6681-2FF8-2426-2CF51265D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50024" flipH="1">
            <a:off x="4370934" y="427455"/>
            <a:ext cx="1907133" cy="1907133"/>
          </a:xfrm>
          <a:prstGeom prst="rect">
            <a:avLst/>
          </a:prstGeom>
        </p:spPr>
      </p:pic>
      <p:pic>
        <p:nvPicPr>
          <p:cNvPr id="19" name="그림 18" descr="폰트, 텍스트, 타이포그래피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361E6A-F712-FA3E-243A-7D757DDB4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" y="3856912"/>
            <a:ext cx="2981828" cy="29818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42362B3-F6AA-0084-556C-373DFB85E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9123" flipH="1">
            <a:off x="-389000" y="1086287"/>
            <a:ext cx="6434749" cy="25063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26EA13-9346-6ABF-34D0-94D0CC224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7972" flipH="1">
            <a:off x="1624478" y="2699110"/>
            <a:ext cx="2817269" cy="25063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15295F-30A2-3F0D-1299-31E672641BA7}"/>
              </a:ext>
            </a:extLst>
          </p:cNvPr>
          <p:cNvSpPr/>
          <p:nvPr/>
        </p:nvSpPr>
        <p:spPr>
          <a:xfrm flipV="1">
            <a:off x="7223759" y="5274660"/>
            <a:ext cx="4718305" cy="1394328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C2FCD-1988-70F6-FA45-C6BE6BDCA940}"/>
              </a:ext>
            </a:extLst>
          </p:cNvPr>
          <p:cNvSpPr txBox="1"/>
          <p:nvPr/>
        </p:nvSpPr>
        <p:spPr>
          <a:xfrm>
            <a:off x="7409136" y="5560992"/>
            <a:ext cx="43475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신호의 합이 </a:t>
            </a:r>
            <a:r>
              <a:rPr lang="ko-KR" altLang="en-US" sz="2200" b="1" dirty="0" err="1"/>
              <a:t>임계값보다</a:t>
            </a:r>
            <a:r>
              <a:rPr lang="ko-KR" altLang="en-US" sz="2200" b="1" dirty="0"/>
              <a:t> 클 경우 뉴런이 반응하여 근처 뉴런에 신호를 전달한다</a:t>
            </a:r>
            <a:r>
              <a:rPr lang="en-US" altLang="ko-KR" sz="2200" b="1" dirty="0"/>
              <a:t>.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5C11141-12FD-BDE6-99B8-0A941F3D552C}"/>
              </a:ext>
            </a:extLst>
          </p:cNvPr>
          <p:cNvSpPr/>
          <p:nvPr/>
        </p:nvSpPr>
        <p:spPr>
          <a:xfrm>
            <a:off x="6980617" y="4973051"/>
            <a:ext cx="671662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44003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06C8741-869E-CD5E-75D3-054D0CF7A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01" y="4709200"/>
            <a:ext cx="6882795" cy="30477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768D7C-F591-CE50-74CF-A98A4D87B088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6BD34-3C96-5242-BB8E-AC0F372EECF7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퍼셉트론이란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FC19CD-F893-B169-C228-4B64C12DB62B}"/>
              </a:ext>
            </a:extLst>
          </p:cNvPr>
          <p:cNvSpPr/>
          <p:nvPr/>
        </p:nvSpPr>
        <p:spPr>
          <a:xfrm flipV="1">
            <a:off x="439405" y="1684027"/>
            <a:ext cx="4799860" cy="2714977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3BCC0-8C16-2061-7081-32EE41DB47E4}"/>
              </a:ext>
            </a:extLst>
          </p:cNvPr>
          <p:cNvSpPr txBox="1"/>
          <p:nvPr/>
        </p:nvSpPr>
        <p:spPr>
          <a:xfrm>
            <a:off x="663857" y="2162969"/>
            <a:ext cx="4347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신경세포의 구조를 흉내내는 프로그램을 컴퓨터 과학자들은 </a:t>
            </a:r>
            <a:r>
              <a:rPr lang="ko-KR" altLang="en-US" sz="2400" b="1" dirty="0">
                <a:solidFill>
                  <a:srgbClr val="D25353"/>
                </a:solidFill>
              </a:rPr>
              <a:t>인공신경세포</a:t>
            </a:r>
            <a:r>
              <a:rPr lang="en-US" altLang="ko-KR" sz="2400" b="1" dirty="0">
                <a:solidFill>
                  <a:srgbClr val="D25353"/>
                </a:solidFill>
              </a:rPr>
              <a:t>(artificial neuron)</a:t>
            </a:r>
            <a:r>
              <a:rPr lang="ko-KR" altLang="en-US" sz="2400" b="1" dirty="0"/>
              <a:t> 혹은 </a:t>
            </a:r>
            <a:r>
              <a:rPr lang="ko-KR" altLang="en-US" sz="2400" b="1" dirty="0" err="1">
                <a:solidFill>
                  <a:srgbClr val="D25353"/>
                </a:solidFill>
              </a:rPr>
              <a:t>퍼셉트론</a:t>
            </a:r>
            <a:r>
              <a:rPr lang="en-US" altLang="ko-KR" sz="2400" b="1" dirty="0">
                <a:solidFill>
                  <a:srgbClr val="D25353"/>
                </a:solidFill>
              </a:rPr>
              <a:t>(perceptron)</a:t>
            </a:r>
            <a:r>
              <a:rPr lang="ko-KR" altLang="en-US" sz="2400" b="1" dirty="0"/>
              <a:t>이라고 한다</a:t>
            </a:r>
            <a:r>
              <a:rPr lang="en-US" altLang="ko-KR" sz="2400" b="1" dirty="0"/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C1D154-CB21-AE82-D272-E84A71BA7092}"/>
              </a:ext>
            </a:extLst>
          </p:cNvPr>
          <p:cNvSpPr/>
          <p:nvPr/>
        </p:nvSpPr>
        <p:spPr>
          <a:xfrm>
            <a:off x="663856" y="1299273"/>
            <a:ext cx="2738205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퍼셉트론의</a:t>
            </a:r>
            <a:r>
              <a:rPr lang="ko-KR" altLang="en-US" sz="2000" dirty="0"/>
              <a:t> 정의</a:t>
            </a:r>
          </a:p>
        </p:txBody>
      </p:sp>
      <p:pic>
        <p:nvPicPr>
          <p:cNvPr id="11" name="그림 10" descr="텍스트, 폰트, 화이트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AFC503-9DE0-3B06-9B32-750FBA65A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57" y="5107535"/>
            <a:ext cx="5480484" cy="141609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2519C8-9609-ED35-83A6-4B47F10BDABE}"/>
              </a:ext>
            </a:extLst>
          </p:cNvPr>
          <p:cNvSpPr/>
          <p:nvPr/>
        </p:nvSpPr>
        <p:spPr>
          <a:xfrm flipV="1">
            <a:off x="6226014" y="1684027"/>
            <a:ext cx="4799860" cy="2714977"/>
          </a:xfrm>
          <a:prstGeom prst="rect">
            <a:avLst/>
          </a:prstGeom>
          <a:solidFill>
            <a:srgbClr val="FFEAD3"/>
          </a:solidFill>
          <a:ln w="28575">
            <a:solidFill>
              <a:srgbClr val="D25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44C3F-4773-004E-B132-414CF4511425}"/>
              </a:ext>
            </a:extLst>
          </p:cNvPr>
          <p:cNvSpPr txBox="1"/>
          <p:nvPr/>
        </p:nvSpPr>
        <p:spPr>
          <a:xfrm>
            <a:off x="6450466" y="2162969"/>
            <a:ext cx="4347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퍼셉트론은</a:t>
            </a:r>
            <a:r>
              <a:rPr lang="ko-KR" altLang="en-US" sz="2400" b="1" dirty="0"/>
              <a:t> 외부 자극을 노드의 </a:t>
            </a:r>
            <a:r>
              <a:rPr lang="ko-KR" altLang="en-US" sz="2400" b="1" dirty="0" err="1"/>
              <a:t>수치값으로</a:t>
            </a:r>
            <a:r>
              <a:rPr lang="ko-KR" altLang="en-US" sz="2400" b="1" dirty="0"/>
              <a:t> 할당한후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이 </a:t>
            </a:r>
            <a:r>
              <a:rPr lang="ko-KR" altLang="en-US" sz="2400" b="1" dirty="0" err="1"/>
              <a:t>수치값을</a:t>
            </a:r>
            <a:r>
              <a:rPr lang="ko-KR" altLang="en-US" sz="2400" b="1" dirty="0"/>
              <a:t> 가중치에 곱한 다음 이 신호의 합을 구한다</a:t>
            </a:r>
            <a:r>
              <a:rPr lang="en-US" altLang="ko-KR" sz="2400" b="1" dirty="0"/>
              <a:t>. </a:t>
            </a:r>
            <a:r>
              <a:rPr lang="ko-KR" altLang="en-US" sz="2400" b="1" dirty="0"/>
              <a:t>만약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신호의 종합이 </a:t>
            </a:r>
            <a:r>
              <a:rPr lang="ko-KR" altLang="en-US" sz="2400" b="1" dirty="0" err="1"/>
              <a:t>임계값을</a:t>
            </a:r>
            <a:r>
              <a:rPr lang="ko-KR" altLang="en-US" sz="2400" b="1" dirty="0"/>
              <a:t> 넘으면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을 출력한다</a:t>
            </a:r>
            <a:r>
              <a:rPr lang="en-US" altLang="ko-KR" sz="2400" b="1" dirty="0"/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77CD4C-25A2-F2E2-88BC-B13CB2414B78}"/>
              </a:ext>
            </a:extLst>
          </p:cNvPr>
          <p:cNvSpPr/>
          <p:nvPr/>
        </p:nvSpPr>
        <p:spPr>
          <a:xfrm>
            <a:off x="6475179" y="1299273"/>
            <a:ext cx="2738205" cy="659781"/>
          </a:xfrm>
          <a:prstGeom prst="roundRect">
            <a:avLst>
              <a:gd name="adj" fmla="val 50000"/>
            </a:avLst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퍼셉트론의</a:t>
            </a:r>
            <a:r>
              <a:rPr lang="ko-KR" altLang="en-US" sz="2000" dirty="0"/>
              <a:t> 식</a:t>
            </a:r>
          </a:p>
        </p:txBody>
      </p:sp>
    </p:spTree>
    <p:extLst>
      <p:ext uri="{BB962C8B-B14F-4D97-AF65-F5344CB8AC3E}">
        <p14:creationId xmlns:p14="http://schemas.microsoft.com/office/powerpoint/2010/main" val="268770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C4BFB7-640F-F185-5C8E-56D080C42BA7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BF93D-24F1-841C-9AD9-987BB15DC110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가중치와 편향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B4D514-274A-8007-934D-D8BE01D24003}"/>
              </a:ext>
            </a:extLst>
          </p:cNvPr>
          <p:cNvSpPr/>
          <p:nvPr/>
        </p:nvSpPr>
        <p:spPr>
          <a:xfrm flipV="1">
            <a:off x="439404" y="1684025"/>
            <a:ext cx="11374643" cy="1511201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DA7C0-D8D4-648C-5AAE-BB8E70F58493}"/>
              </a:ext>
            </a:extLst>
          </p:cNvPr>
          <p:cNvSpPr txBox="1"/>
          <p:nvPr/>
        </p:nvSpPr>
        <p:spPr>
          <a:xfrm>
            <a:off x="663857" y="2092342"/>
            <a:ext cx="10852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입력 신호가 결과에 주는 영향력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중요도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을 조절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퍼셉트론은</a:t>
            </a:r>
            <a:r>
              <a:rPr lang="ko-KR" altLang="en-US" sz="2400" b="1" dirty="0"/>
              <a:t> 복수의 입력 신호 각각에 고유한 가중치를 부여함</a:t>
            </a:r>
            <a:r>
              <a:rPr lang="en-US" altLang="ko-KR" sz="2400" b="1" dirty="0"/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DEBC29-7CA0-1F89-6A6E-64FF6EAA768C}"/>
              </a:ext>
            </a:extLst>
          </p:cNvPr>
          <p:cNvSpPr/>
          <p:nvPr/>
        </p:nvSpPr>
        <p:spPr>
          <a:xfrm>
            <a:off x="663856" y="1299273"/>
            <a:ext cx="2738205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가중치란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7878D-1843-27B2-55EA-6DDD7FD6D3C2}"/>
              </a:ext>
            </a:extLst>
          </p:cNvPr>
          <p:cNvSpPr/>
          <p:nvPr/>
        </p:nvSpPr>
        <p:spPr>
          <a:xfrm flipV="1">
            <a:off x="439404" y="4159512"/>
            <a:ext cx="11374643" cy="1032997"/>
          </a:xfrm>
          <a:prstGeom prst="rect">
            <a:avLst/>
          </a:prstGeom>
          <a:solidFill>
            <a:srgbClr val="FFEAD3"/>
          </a:solidFill>
          <a:ln w="28575">
            <a:solidFill>
              <a:srgbClr val="D25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260A8-255D-BF76-4E83-BAF1EF48D161}"/>
              </a:ext>
            </a:extLst>
          </p:cNvPr>
          <p:cNvSpPr txBox="1"/>
          <p:nvPr/>
        </p:nvSpPr>
        <p:spPr>
          <a:xfrm>
            <a:off x="663857" y="4571780"/>
            <a:ext cx="1085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뉴런이 얼마나 쉽게 활성화</a:t>
            </a:r>
            <a:r>
              <a:rPr lang="en-US" altLang="ko-KR" sz="2400" b="1" dirty="0"/>
              <a:t>(1</a:t>
            </a:r>
            <a:r>
              <a:rPr lang="ko-KR" altLang="en-US" sz="2400" b="1" dirty="0"/>
              <a:t>을 출력</a:t>
            </a:r>
            <a:r>
              <a:rPr lang="en-US" altLang="ko-KR" sz="2400" b="1" dirty="0"/>
              <a:t>)</a:t>
            </a:r>
            <a:r>
              <a:rPr lang="ko-KR" altLang="en-US" sz="2400" b="1" dirty="0" err="1"/>
              <a:t>되느냐를</a:t>
            </a:r>
            <a:r>
              <a:rPr lang="ko-KR" altLang="en-US" sz="2400" b="1" dirty="0"/>
              <a:t> 조정</a:t>
            </a:r>
            <a:endParaRPr lang="en-US" altLang="ko-KR" sz="24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6F39A51-765E-D375-8162-13DC1CEF9050}"/>
              </a:ext>
            </a:extLst>
          </p:cNvPr>
          <p:cNvSpPr/>
          <p:nvPr/>
        </p:nvSpPr>
        <p:spPr>
          <a:xfrm>
            <a:off x="663856" y="3774759"/>
            <a:ext cx="2738205" cy="659781"/>
          </a:xfrm>
          <a:prstGeom prst="roundRect">
            <a:avLst>
              <a:gd name="adj" fmla="val 50000"/>
            </a:avLst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편향이란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887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313193C-28AB-0797-D8C5-728B09CA40AA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B3AC3-CEA7-49CC-3D4C-54922F3D2F6A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회로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(AND, NAND, OR)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56CB58-29D1-C237-FFDE-5F03BD569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0" y="2288239"/>
            <a:ext cx="3598562" cy="2787897"/>
          </a:xfrm>
          <a:prstGeom prst="rect">
            <a:avLst/>
          </a:prstGeom>
          <a:ln>
            <a:solidFill>
              <a:srgbClr val="EA7B7B"/>
            </a:solidFill>
          </a:ln>
        </p:spPr>
      </p:pic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F1F145-BE6D-CB3F-27A6-CA5D5B76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31" y="2308012"/>
            <a:ext cx="3756739" cy="2768123"/>
          </a:xfrm>
          <a:prstGeom prst="rect">
            <a:avLst/>
          </a:prstGeom>
          <a:ln>
            <a:solidFill>
              <a:srgbClr val="D25353"/>
            </a:solidFill>
          </a:ln>
        </p:spPr>
      </p:pic>
      <p:pic>
        <p:nvPicPr>
          <p:cNvPr id="11" name="그림 1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22169B-3CBB-A8F7-90E5-644F8F405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46" y="2287497"/>
            <a:ext cx="3608447" cy="2768123"/>
          </a:xfrm>
          <a:prstGeom prst="rect">
            <a:avLst/>
          </a:prstGeom>
          <a:ln>
            <a:solidFill>
              <a:srgbClr val="9E3B3B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6CB90F-18E3-C818-AD7D-BA812ACD88AA}"/>
              </a:ext>
            </a:extLst>
          </p:cNvPr>
          <p:cNvSpPr txBox="1"/>
          <p:nvPr/>
        </p:nvSpPr>
        <p:spPr>
          <a:xfrm>
            <a:off x="453780" y="5584751"/>
            <a:ext cx="1085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※ NAND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Not AND</a:t>
            </a:r>
            <a:r>
              <a:rPr lang="ko-KR" altLang="en-US" sz="2400" b="1" dirty="0"/>
              <a:t>를 의미하며</a:t>
            </a:r>
            <a:r>
              <a:rPr lang="en-US" altLang="ko-KR" sz="2400" b="1" dirty="0"/>
              <a:t>, AND </a:t>
            </a:r>
            <a:r>
              <a:rPr lang="ko-KR" altLang="en-US" sz="2400" b="1" dirty="0"/>
              <a:t>게이트의 출력을 뒤집은 것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4517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249</Words>
  <Application>Microsoft Office PowerPoint</Application>
  <PresentationFormat>와이드스크린</PresentationFormat>
  <Paragraphs>45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휴먼둥근헤드라인</vt:lpstr>
      <vt:lpstr>휴먼모음T</vt:lpstr>
      <vt:lpstr>Arial</vt:lpstr>
      <vt:lpstr>Office 테마</vt:lpstr>
      <vt:lpstr>Part 1. 퍼셉트론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박민경</dc:creator>
  <cp:lastModifiedBy>박민경</cp:lastModifiedBy>
  <cp:revision>1</cp:revision>
  <dcterms:created xsi:type="dcterms:W3CDTF">2026-01-19T05:58:46Z</dcterms:created>
  <dcterms:modified xsi:type="dcterms:W3CDTF">2026-01-19T08:28:18Z</dcterms:modified>
</cp:coreProperties>
</file>